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1" Target="ppt/presentation.xml" Type="http://schemas.openxmlformats.org/officeDocument/2006/relationships/officeDocument"/><Relationship Id="rId2"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Century Gothic"/>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CenturyGothic-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CenturyGothic-italic.fntdata"/><Relationship Id="rId6" Type="http://schemas.openxmlformats.org/officeDocument/2006/relationships/slide" Target="slides/slide1.xml"/><Relationship Id="rId18" Type="http://schemas.openxmlformats.org/officeDocument/2006/relationships/font" Target="fonts/CenturyGothic-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aac2fee590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aac2fee590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aac2fee590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aac2fee59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aac2fee59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aac2fee5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aac2fee59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aac2fee59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aac2fee590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aac2fee590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aac2fee590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aac2fee590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aac2fee590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aac2fee590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aac2fee590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aac2fee59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aac2fee590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aac2fee59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aac2fee590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aac2fee59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arget="../slideLayouts/slideLayout3.xml" Type="http://schemas.openxmlformats.org/officeDocument/2006/relationships/slideLayout"/><Relationship Id="rId2" Target="../notesSlides/notesSlide2.xml" Type="http://schemas.openxmlformats.org/officeDocument/2006/relationships/notesSlide"/><Relationship Id="rId3" Target="../media/image10.jpeg" Type="http://schemas.openxmlformats.org/officeDocument/2006/relationships/image"/></Relationships>
</file>

<file path=ppt/slides/_rels/slide3.xml.rels><?xml version="1.0" encoding="UTF-8" standalone="yes" ?><Relationships xmlns="http://schemas.openxmlformats.org/package/2006/relationships"><Relationship Id="rId1" Target="../slideLayouts/slideLayout3.xml" Type="http://schemas.openxmlformats.org/officeDocument/2006/relationships/slideLayout"/><Relationship Id="rId2" Target="../notesSlides/notesSlide3.xml" Type="http://schemas.openxmlformats.org/officeDocument/2006/relationships/notesSlide"/><Relationship Id="rId3" Target="../media/image9.jpeg" Type="http://schemas.openxmlformats.org/officeDocument/2006/relationships/image"/></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53" name="Shape 53"/>
        <p:cNvGrpSpPr/>
        <p:nvPr/>
      </p:nvGrpSpPr>
      <p:grpSpPr>
        <a:xfrm>
          <a:off x="0" y="0"/>
          <a:ext cx="0" cy="0"/>
          <a:chOff x="0" y="0"/>
          <a:chExt cx="0" cy="0"/>
        </a:xfrm>
      </p:grpSpPr>
      <p:pic>
        <p:nvPicPr>
          <p:cNvPr id="54" name="Google Shape;54;p13" title="Shutterstock_1961774317 copy.png"/>
          <p:cNvPicPr preferRelativeResize="0"/>
          <p:nvPr/>
        </p:nvPicPr>
        <p:blipFill>
          <a:blip r:embed="rId3">
            <a:alphaModFix/>
          </a:blip>
          <a:stretch>
            <a:fillRect/>
          </a:stretch>
        </p:blipFill>
        <p:spPr>
          <a:xfrm>
            <a:off x="697375" y="664163"/>
            <a:ext cx="2747752" cy="3815173"/>
          </a:xfrm>
          <a:prstGeom prst="rect">
            <a:avLst/>
          </a:prstGeom>
          <a:noFill/>
          <a:ln>
            <a:noFill/>
          </a:ln>
        </p:spPr>
      </p:pic>
      <p:pic>
        <p:nvPicPr>
          <p:cNvPr id="55" name="Google Shape;55;p13" title="SNIPER PNG.png"/>
          <p:cNvPicPr preferRelativeResize="0"/>
          <p:nvPr/>
        </p:nvPicPr>
        <p:blipFill rotWithShape="1">
          <a:blip r:embed="rId4">
            <a:alphaModFix/>
          </a:blip>
          <a:srcRect r="-3"/>
          <a:stretch/>
        </p:blipFill>
        <p:spPr>
          <a:xfrm>
            <a:off x="2692290" y="1271550"/>
            <a:ext cx="6089999" cy="29828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490425" y="207050"/>
            <a:ext cx="8520600" cy="11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5000">
                <a:latin typeface="Century Gothic"/>
                <a:ea typeface="Century Gothic"/>
                <a:cs typeface="Century Gothic"/>
                <a:sym typeface="Century Gothic"/>
              </a:rPr>
              <a:t>remorse</a:t>
            </a:r>
            <a:endParaRPr b="1" sz="5000">
              <a:latin typeface="Century Gothic"/>
              <a:ea typeface="Century Gothic"/>
              <a:cs typeface="Century Gothic"/>
              <a:sym typeface="Century Gothic"/>
            </a:endParaRPr>
          </a:p>
        </p:txBody>
      </p:sp>
      <p:sp>
        <p:nvSpPr>
          <p:cNvPr id="117" name="Google Shape;117;p22"/>
          <p:cNvSpPr txBox="1"/>
          <p:nvPr>
            <p:ph idx="1" type="body"/>
          </p:nvPr>
        </p:nvSpPr>
        <p:spPr>
          <a:xfrm>
            <a:off x="490425" y="1152475"/>
            <a:ext cx="5180700" cy="3632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Part of Speech: </a:t>
            </a:r>
            <a:r>
              <a:rPr lang="en" sz="2000">
                <a:solidFill>
                  <a:schemeClr val="dk1"/>
                </a:solidFill>
                <a:latin typeface="Century Gothic"/>
                <a:ea typeface="Century Gothic"/>
                <a:cs typeface="Century Gothic"/>
                <a:sym typeface="Century Gothic"/>
              </a:rPr>
              <a:t>noun</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Definition:</a:t>
            </a:r>
            <a:r>
              <a:rPr lang="en" sz="2000">
                <a:solidFill>
                  <a:schemeClr val="dk1"/>
                </a:solidFill>
                <a:latin typeface="Century Gothic"/>
                <a:ea typeface="Century Gothic"/>
                <a:cs typeface="Century Gothic"/>
                <a:sym typeface="Century Gothic"/>
              </a:rPr>
              <a:t> A deep feeling of guilt or regret for something you have done</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Synonyms:</a:t>
            </a:r>
            <a:r>
              <a:rPr lang="en" sz="2000">
                <a:solidFill>
                  <a:schemeClr val="dk1"/>
                </a:solidFill>
                <a:latin typeface="Century Gothic"/>
                <a:ea typeface="Century Gothic"/>
                <a:cs typeface="Century Gothic"/>
                <a:sym typeface="Century Gothic"/>
              </a:rPr>
              <a:t> guilt, shame</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Sentence:</a:t>
            </a:r>
            <a:endParaRPr b="1"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lang="en" sz="2000">
                <a:solidFill>
                  <a:schemeClr val="dk1"/>
                </a:solidFill>
                <a:latin typeface="Century Gothic"/>
                <a:ea typeface="Century Gothic"/>
                <a:cs typeface="Century Gothic"/>
                <a:sym typeface="Century Gothic"/>
              </a:rPr>
              <a:t>After snapping at her friend, Lily felt a wave of </a:t>
            </a:r>
            <a:r>
              <a:rPr lang="en" sz="2000" u="sng">
                <a:solidFill>
                  <a:schemeClr val="dk1"/>
                </a:solidFill>
                <a:latin typeface="Century Gothic"/>
                <a:ea typeface="Century Gothic"/>
                <a:cs typeface="Century Gothic"/>
                <a:sym typeface="Century Gothic"/>
              </a:rPr>
              <a:t>remorse</a:t>
            </a:r>
            <a:r>
              <a:rPr lang="en" sz="2000">
                <a:solidFill>
                  <a:schemeClr val="dk1"/>
                </a:solidFill>
                <a:latin typeface="Century Gothic"/>
                <a:ea typeface="Century Gothic"/>
                <a:cs typeface="Century Gothic"/>
                <a:sym typeface="Century Gothic"/>
              </a:rPr>
              <a:t> and apologized immediately.</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1200"/>
              </a:spcAft>
              <a:buNone/>
            </a:pPr>
            <a:r>
              <a:t/>
            </a:r>
            <a:endParaRPr sz="2000">
              <a:solidFill>
                <a:schemeClr val="dk1"/>
              </a:solidFill>
              <a:latin typeface="Century Gothic"/>
              <a:ea typeface="Century Gothic"/>
              <a:cs typeface="Century Gothic"/>
              <a:sym typeface="Century Gothic"/>
            </a:endParaRPr>
          </a:p>
        </p:txBody>
      </p:sp>
      <p:pic>
        <p:nvPicPr>
          <p:cNvPr id="118" name="Google Shape;118;p22" title="Shutterstock_2199913535.png"/>
          <p:cNvPicPr preferRelativeResize="0"/>
          <p:nvPr/>
        </p:nvPicPr>
        <p:blipFill>
          <a:blip r:embed="rId3">
            <a:alphaModFix/>
          </a:blip>
          <a:stretch>
            <a:fillRect/>
          </a:stretch>
        </p:blipFill>
        <p:spPr>
          <a:xfrm>
            <a:off x="5671125" y="1623066"/>
            <a:ext cx="3161177" cy="352043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490425" y="187625"/>
            <a:ext cx="8520600" cy="11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5000">
                <a:latin typeface="Century Gothic"/>
                <a:ea typeface="Century Gothic"/>
                <a:cs typeface="Century Gothic"/>
                <a:sym typeface="Century Gothic"/>
              </a:rPr>
              <a:t>oath</a:t>
            </a:r>
            <a:endParaRPr b="1" sz="5000">
              <a:latin typeface="Century Gothic"/>
              <a:ea typeface="Century Gothic"/>
              <a:cs typeface="Century Gothic"/>
              <a:sym typeface="Century Gothic"/>
            </a:endParaRPr>
          </a:p>
        </p:txBody>
      </p:sp>
      <p:sp>
        <p:nvSpPr>
          <p:cNvPr id="124" name="Google Shape;124;p23"/>
          <p:cNvSpPr txBox="1"/>
          <p:nvPr>
            <p:ph idx="1" type="body"/>
          </p:nvPr>
        </p:nvSpPr>
        <p:spPr>
          <a:xfrm>
            <a:off x="490425" y="1152475"/>
            <a:ext cx="5667300" cy="3632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Part of Speech: </a:t>
            </a:r>
            <a:r>
              <a:rPr lang="en" sz="2000">
                <a:solidFill>
                  <a:schemeClr val="dk1"/>
                </a:solidFill>
                <a:latin typeface="Century Gothic"/>
                <a:ea typeface="Century Gothic"/>
                <a:cs typeface="Century Gothic"/>
                <a:sym typeface="Century Gothic"/>
              </a:rPr>
              <a:t>noun</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Definition: </a:t>
            </a:r>
            <a:r>
              <a:rPr lang="en" sz="2000">
                <a:solidFill>
                  <a:schemeClr val="dk1"/>
                </a:solidFill>
                <a:latin typeface="Century Gothic"/>
                <a:ea typeface="Century Gothic"/>
                <a:cs typeface="Century Gothic"/>
                <a:sym typeface="Century Gothic"/>
              </a:rPr>
              <a:t>a serious promise or formal pledge, often made publicly or </a:t>
            </a:r>
            <a:r>
              <a:rPr lang="en" sz="2000">
                <a:solidFill>
                  <a:schemeClr val="dk1"/>
                </a:solidFill>
                <a:latin typeface="Century Gothic"/>
                <a:ea typeface="Century Gothic"/>
                <a:cs typeface="Century Gothic"/>
                <a:sym typeface="Century Gothic"/>
              </a:rPr>
              <a:t>ceremoniously (or legally)</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Synonyms: </a:t>
            </a:r>
            <a:r>
              <a:rPr lang="en" sz="2000">
                <a:solidFill>
                  <a:schemeClr val="dk1"/>
                </a:solidFill>
                <a:latin typeface="Century Gothic"/>
                <a:ea typeface="Century Gothic"/>
                <a:cs typeface="Century Gothic"/>
                <a:sym typeface="Century Gothic"/>
              </a:rPr>
              <a:t>vow, sworn statement</a:t>
            </a:r>
            <a:endParaRPr sz="20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Sentence:</a:t>
            </a:r>
            <a:endParaRPr b="1" sz="2000">
              <a:solidFill>
                <a:schemeClr val="dk1"/>
              </a:solidFill>
              <a:latin typeface="Century Gothic"/>
              <a:ea typeface="Century Gothic"/>
              <a:cs typeface="Century Gothic"/>
              <a:sym typeface="Century Gothic"/>
            </a:endParaRPr>
          </a:p>
          <a:p>
            <a:pPr indent="0" lvl="0" marL="0" rtl="0" algn="l">
              <a:spcBef>
                <a:spcPts val="1200"/>
              </a:spcBef>
              <a:spcAft>
                <a:spcPts val="1200"/>
              </a:spcAft>
              <a:buNone/>
            </a:pPr>
            <a:r>
              <a:rPr lang="en" sz="2000">
                <a:solidFill>
                  <a:schemeClr val="dk1"/>
                </a:solidFill>
                <a:latin typeface="Century Gothic"/>
                <a:ea typeface="Century Gothic"/>
                <a:cs typeface="Century Gothic"/>
                <a:sym typeface="Century Gothic"/>
              </a:rPr>
              <a:t>During the ceremony, Jalen took an </a:t>
            </a:r>
            <a:r>
              <a:rPr lang="en" sz="2000" u="sng">
                <a:solidFill>
                  <a:schemeClr val="dk1"/>
                </a:solidFill>
                <a:latin typeface="Century Gothic"/>
                <a:ea typeface="Century Gothic"/>
                <a:cs typeface="Century Gothic"/>
                <a:sym typeface="Century Gothic"/>
              </a:rPr>
              <a:t>oath</a:t>
            </a:r>
            <a:r>
              <a:rPr lang="en" sz="2000">
                <a:solidFill>
                  <a:schemeClr val="dk1"/>
                </a:solidFill>
                <a:latin typeface="Century Gothic"/>
                <a:ea typeface="Century Gothic"/>
                <a:cs typeface="Century Gothic"/>
                <a:sym typeface="Century Gothic"/>
              </a:rPr>
              <a:t> to faithfully serve his community in his new position on the city council.</a:t>
            </a:r>
            <a:endParaRPr b="1" sz="2000">
              <a:solidFill>
                <a:schemeClr val="dk1"/>
              </a:solidFill>
              <a:latin typeface="Century Gothic"/>
              <a:ea typeface="Century Gothic"/>
              <a:cs typeface="Century Gothic"/>
              <a:sym typeface="Century Gothic"/>
            </a:endParaRPr>
          </a:p>
        </p:txBody>
      </p:sp>
      <p:pic>
        <p:nvPicPr>
          <p:cNvPr id="125" name="Google Shape;125;p23" title="Shutterstock_2171041781.png"/>
          <p:cNvPicPr preferRelativeResize="0"/>
          <p:nvPr/>
        </p:nvPicPr>
        <p:blipFill>
          <a:blip r:embed="rId3">
            <a:alphaModFix/>
          </a:blip>
          <a:stretch>
            <a:fillRect/>
          </a:stretch>
        </p:blipFill>
        <p:spPr>
          <a:xfrm>
            <a:off x="5924225" y="1712075"/>
            <a:ext cx="3219773" cy="2414830"/>
          </a:xfrm>
          <a:prstGeom prst="rect">
            <a:avLst/>
          </a:prstGeom>
          <a:noFill/>
          <a:ln>
            <a:noFill/>
          </a:ln>
        </p:spPr>
      </p:pic>
    </p:spTree>
  </p:cSld>
  <p:clrMapOvr>
    <a:masterClrMapping/>
  </p:clrMapOvr>
</p:sld>
</file>

<file path=ppt/slides/slide2.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200900"/>
            <a:ext cx="8520600" cy="891300"/>
          </a:xfrm>
          <a:prstGeom prst="rect">
            <a:avLst/>
          </a:prstGeom>
        </p:spPr>
        <p:txBody>
          <a:bodyPr anchor="t" anchorCtr="0" bIns="91425" lIns="91425" rIns="91425" spcFirstLastPara="1" tIns="91425" wrap="square">
            <a:noAutofit/>
          </a:bodyPr>
          <a:lstStyle/>
          <a:p>
            <a:pPr algn="l" indent="0" lvl="0" marL="0" rtl="0">
              <a:lnSpc>
                <a:spcPct val="115000"/>
              </a:lnSpc>
              <a:spcBef>
                <a:spcPts val="0"/>
              </a:spcBef>
              <a:spcAft>
                <a:spcPts val="1200"/>
              </a:spcAft>
              <a:buClr>
                <a:schemeClr val="dk1"/>
              </a:buClr>
              <a:buSzPts val="1100"/>
              <a:buFont typeface="Arial"/>
              <a:buNone/>
            </a:pPr>
            <a:r>
              <a:rPr b="1" lang="en" sz="4000">
                <a:latin typeface="Century Gothic"/>
                <a:ea typeface="Century Gothic"/>
                <a:cs typeface="Century Gothic"/>
                <a:sym typeface="Century Gothic"/>
              </a:rPr>
              <a:t>About the Author</a:t>
            </a:r>
            <a:endParaRPr b="1" sz="4000">
              <a:latin typeface="Century Gothic"/>
              <a:ea typeface="Century Gothic"/>
              <a:cs typeface="Century Gothic"/>
              <a:sym typeface="Century Gothic"/>
            </a:endParaRPr>
          </a:p>
        </p:txBody>
      </p:sp>
      <p:sp>
        <p:nvSpPr>
          <p:cNvPr id="61" name="Google Shape;61;p14"/>
          <p:cNvSpPr txBox="1"/>
          <p:nvPr>
            <p:ph idx="1" type="body"/>
          </p:nvPr>
        </p:nvSpPr>
        <p:spPr>
          <a:xfrm>
            <a:off x="311700" y="987900"/>
            <a:ext cx="6196200" cy="3878700"/>
          </a:xfrm>
          <a:prstGeom prst="rect">
            <a:avLst/>
          </a:prstGeom>
        </p:spPr>
        <p:txBody>
          <a:bodyPr anchor="t" anchorCtr="0" bIns="91425" lIns="91425" rIns="91425" spcFirstLastPara="1" tIns="91425" wrap="square">
            <a:normAutofit fontScale="85000"/>
          </a:bodyPr>
          <a:lstStyle/>
          <a:p>
            <a:pPr algn="l" indent="0" lvl="0" marL="0" rtl="0">
              <a:spcBef>
                <a:spcPts val="0"/>
              </a:spcBef>
              <a:spcAft>
                <a:spcPts val="0"/>
              </a:spcAft>
              <a:buNone/>
            </a:pPr>
            <a:r>
              <a:rPr lang="en">
                <a:solidFill>
                  <a:schemeClr val="dk1"/>
                </a:solidFill>
                <a:latin typeface="Century Gothic"/>
                <a:ea typeface="Century Gothic"/>
                <a:cs typeface="Century Gothic"/>
                <a:sym typeface="Century Gothic"/>
              </a:rPr>
              <a:t>Liam O’Flaherty was an Irish novelist and short story writer born on the Aran Islands. He grew up during a turbulent period in Irish history and personally witnessed the rise of rebellion, revolution, and civil conflict. </a:t>
            </a:r>
            <a:endParaRPr>
              <a:solidFill>
                <a:schemeClr val="dk1"/>
              </a:solidFill>
              <a:latin typeface="Century Gothic"/>
              <a:ea typeface="Century Gothic"/>
              <a:cs typeface="Century Gothic"/>
              <a:sym typeface="Century Gothic"/>
            </a:endParaRPr>
          </a:p>
          <a:p>
            <a:pPr algn="l" indent="0" lvl="0" marL="0" rtl="0">
              <a:spcBef>
                <a:spcPts val="1200"/>
              </a:spcBef>
              <a:spcAft>
                <a:spcPts val="0"/>
              </a:spcAft>
              <a:buClr>
                <a:schemeClr val="dk1"/>
              </a:buClr>
              <a:buSzPct val="61111"/>
              <a:buFont typeface="Arial"/>
              <a:buNone/>
            </a:pPr>
            <a:r>
              <a:rPr lang="en">
                <a:solidFill>
                  <a:schemeClr val="dk1"/>
                </a:solidFill>
                <a:latin typeface="Century Gothic"/>
                <a:ea typeface="Century Gothic"/>
                <a:cs typeface="Century Gothic"/>
                <a:sym typeface="Century Gothic"/>
              </a:rPr>
              <a:t>During World War I, he joined the Irish Guards. He served on the Western Front until he was wounded in 1917 and later discharged in 1918 after suffering from shell shock.</a:t>
            </a:r>
            <a:endParaRPr>
              <a:solidFill>
                <a:schemeClr val="dk1"/>
              </a:solidFill>
              <a:latin typeface="Century Gothic"/>
              <a:ea typeface="Century Gothic"/>
              <a:cs typeface="Century Gothic"/>
              <a:sym typeface="Century Gothic"/>
            </a:endParaRPr>
          </a:p>
          <a:p>
            <a:pPr algn="l" indent="0" lvl="0" marL="0" rtl="0">
              <a:spcBef>
                <a:spcPts val="1200"/>
              </a:spcBef>
              <a:spcAft>
                <a:spcPts val="0"/>
              </a:spcAft>
              <a:buNone/>
            </a:pPr>
            <a:r>
              <a:rPr lang="en">
                <a:solidFill>
                  <a:schemeClr val="dk1"/>
                </a:solidFill>
                <a:latin typeface="Century Gothic"/>
                <a:ea typeface="Century Gothic"/>
                <a:cs typeface="Century Gothic"/>
                <a:sym typeface="Century Gothic"/>
              </a:rPr>
              <a:t>O’Flaherty experienced the violence and division of the Irish Civil War firsthand, and themes of war, psychological conflict, and human suffering appear in much of his writing. </a:t>
            </a:r>
            <a:endParaRPr>
              <a:solidFill>
                <a:schemeClr val="dk1"/>
              </a:solidFill>
              <a:latin typeface="Century Gothic"/>
              <a:ea typeface="Century Gothic"/>
              <a:cs typeface="Century Gothic"/>
              <a:sym typeface="Century Gothic"/>
            </a:endParaRPr>
          </a:p>
          <a:p>
            <a:pPr algn="l" indent="0" lvl="0" marL="0" rtl="0">
              <a:spcBef>
                <a:spcPts val="1200"/>
              </a:spcBef>
              <a:spcAft>
                <a:spcPts val="1200"/>
              </a:spcAft>
              <a:buNone/>
            </a:pPr>
            <a:r>
              <a:rPr lang="en">
                <a:solidFill>
                  <a:schemeClr val="dk1"/>
                </a:solidFill>
                <a:latin typeface="Century Gothic"/>
                <a:ea typeface="Century Gothic"/>
                <a:cs typeface="Century Gothic"/>
                <a:sym typeface="Century Gothic"/>
              </a:rPr>
              <a:t>His works also explore how political conflict tears communities apart, as well as the harsh realities of rural life.</a:t>
            </a:r>
            <a:endParaRPr>
              <a:solidFill>
                <a:schemeClr val="dk1"/>
              </a:solidFill>
              <a:latin typeface="Century Gothic"/>
              <a:ea typeface="Century Gothic"/>
              <a:cs typeface="Century Gothic"/>
              <a:sym typeface="Century Gothic"/>
            </a:endParaRPr>
          </a:p>
        </p:txBody>
      </p:sp>
      <p:pic>
        <p:nvPicPr>
          <p:cNvPr id="62" name="Google Shape;62;p14"/>
          <p:cNvPicPr preferRelativeResize="0"/>
          <p:nvPr/>
        </p:nvPicPr>
        <p:blipFill rotWithShape="1">
          <a:blip r:embed="rId3">
            <a:alphaModFix/>
          </a:blip>
          <a:srcRect b="26" r="-8"/>
          <a:stretch/>
        </p:blipFill>
        <p:spPr>
          <a:xfrm>
            <a:off x="6683775" y="987888"/>
            <a:ext cx="2049675" cy="2763324"/>
          </a:xfrm>
          <a:prstGeom prst="rect">
            <a:avLst/>
          </a:prstGeom>
          <a:noFill/>
          <a:ln>
            <a:noFill/>
          </a:ln>
        </p:spPr>
      </p:pic>
    </p:spTree>
  </p:cSld>
  <p:clrMapOvr>
    <a:masterClrMapping/>
  </p:clrMapOvr>
</p:sld>
</file>

<file path=ppt/slides/slide3.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190925"/>
            <a:ext cx="8520600" cy="8268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en" sz="3800">
                <a:latin typeface="Century Gothic"/>
                <a:ea typeface="Century Gothic"/>
                <a:cs typeface="Century Gothic"/>
                <a:sym typeface="Century Gothic"/>
              </a:rPr>
              <a:t>The Irish Civil War (1922–1923)</a:t>
            </a:r>
            <a:endParaRPr b="1" sz="3800">
              <a:latin typeface="Century Gothic"/>
              <a:ea typeface="Century Gothic"/>
              <a:cs typeface="Century Gothic"/>
              <a:sym typeface="Century Gothic"/>
            </a:endParaRPr>
          </a:p>
        </p:txBody>
      </p:sp>
      <p:sp>
        <p:nvSpPr>
          <p:cNvPr id="68" name="Google Shape;68;p15"/>
          <p:cNvSpPr txBox="1"/>
          <p:nvPr>
            <p:ph idx="1" type="body"/>
          </p:nvPr>
        </p:nvSpPr>
        <p:spPr>
          <a:xfrm>
            <a:off x="311700" y="954600"/>
            <a:ext cx="8460600" cy="4049700"/>
          </a:xfrm>
          <a:prstGeom prst="rect">
            <a:avLst/>
          </a:prstGeom>
        </p:spPr>
        <p:txBody>
          <a:bodyPr anchor="t" anchorCtr="0" bIns="91425" lIns="91425" rIns="91425" spcFirstLastPara="1" tIns="91425" wrap="square">
            <a:noAutofit/>
          </a:bodyPr>
          <a:lstStyle/>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“The Sniper” is set during the Irish Civil War, a brutal conflict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that followed Ireland’s fight for independence from Britain.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After the Anglo-Irish Treaty in 1921,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Ireland split into two groups:</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Clr>
                <a:schemeClr val="dk1"/>
              </a:buClr>
              <a:buSzPts val="523"/>
              <a:buFont typeface="Arial"/>
              <a:buNone/>
            </a:pPr>
            <a:r>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b="1" lang="en">
                <a:solidFill>
                  <a:schemeClr val="dk1"/>
                </a:solidFill>
                <a:latin typeface="Century Gothic"/>
                <a:ea typeface="Century Gothic"/>
                <a:cs typeface="Century Gothic"/>
                <a:sym typeface="Century Gothic"/>
              </a:rPr>
              <a:t>1. Pro-Treaty forces (Free Staters)</a:t>
            </a:r>
            <a:endParaRPr b="1">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Clr>
                <a:schemeClr val="dk1"/>
              </a:buClr>
              <a:buSzPts val="523"/>
              <a:buFont typeface="Arial"/>
              <a:buNone/>
            </a:pPr>
            <a:r>
              <a:rPr lang="en">
                <a:solidFill>
                  <a:schemeClr val="dk1"/>
                </a:solidFill>
                <a:latin typeface="Century Gothic"/>
                <a:ea typeface="Century Gothic"/>
                <a:cs typeface="Century Gothic"/>
                <a:sym typeface="Century Gothic"/>
              </a:rPr>
              <a:t>Supported the creation of the Irish Free State</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t/>
            </a:r>
            <a:endParaRPr b="1">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b="1" lang="en">
                <a:solidFill>
                  <a:schemeClr val="dk1"/>
                </a:solidFill>
                <a:latin typeface="Century Gothic"/>
                <a:ea typeface="Century Gothic"/>
                <a:cs typeface="Century Gothic"/>
                <a:sym typeface="Century Gothic"/>
              </a:rPr>
              <a:t>2. Anti-Treaty forces (Republicans)</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Opposed the treaty because it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required an oath to the British crown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rPr lang="en">
                <a:solidFill>
                  <a:schemeClr val="dk1"/>
                </a:solidFill>
                <a:latin typeface="Century Gothic"/>
                <a:ea typeface="Century Gothic"/>
                <a:cs typeface="Century Gothic"/>
                <a:sym typeface="Century Gothic"/>
              </a:rPr>
              <a:t>and did not create a fully independent republic </a:t>
            </a:r>
            <a:endParaRPr>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SzPts val="523"/>
              <a:buNone/>
            </a:pPr>
            <a:r>
              <a:t/>
            </a:r>
            <a:endParaRPr>
              <a:solidFill>
                <a:schemeClr val="dk1"/>
              </a:solidFill>
              <a:latin typeface="Century Gothic"/>
              <a:ea typeface="Century Gothic"/>
              <a:cs typeface="Century Gothic"/>
              <a:sym typeface="Century Gothic"/>
            </a:endParaRPr>
          </a:p>
        </p:txBody>
      </p:sp>
      <p:pic>
        <p:nvPicPr>
          <p:cNvPr id="69" name="Google Shape;69;p15"/>
          <p:cNvPicPr preferRelativeResize="0"/>
          <p:nvPr/>
        </p:nvPicPr>
        <p:blipFill rotWithShape="1">
          <a:blip r:embed="rId3">
            <a:alphaModFix/>
          </a:blip>
          <a:srcRect r="63"/>
          <a:stretch/>
        </p:blipFill>
        <p:spPr>
          <a:xfrm>
            <a:off x="5952825" y="1838875"/>
            <a:ext cx="2688851" cy="2878901"/>
          </a:xfrm>
          <a:prstGeom prst="rect">
            <a:avLst/>
          </a:prstGeom>
          <a:noFill/>
          <a:ln>
            <a:noFill/>
          </a:ln>
        </p:spPr>
      </p:pic>
    </p:spTree>
  </p:cSld>
  <p:clrMapOvr>
    <a:masterClrMapping/>
  </p:clrMapOvr>
</p:sld>
</file>

<file path=ppt/slides/slide4.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211025"/>
            <a:ext cx="8520600" cy="806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990"/>
              <a:buFont typeface="Arial"/>
              <a:buNone/>
            </a:pPr>
            <a:r>
              <a:rPr b="1" lang="en" sz="4200">
                <a:latin typeface="Century Gothic"/>
                <a:ea typeface="Century Gothic"/>
                <a:cs typeface="Century Gothic"/>
                <a:sym typeface="Century Gothic"/>
              </a:rPr>
              <a:t>The Irish Civil War (1922–1923)</a:t>
            </a:r>
            <a:endParaRPr sz="4200"/>
          </a:p>
        </p:txBody>
      </p:sp>
      <p:sp>
        <p:nvSpPr>
          <p:cNvPr id="75" name="Google Shape;75;p16"/>
          <p:cNvSpPr txBox="1"/>
          <p:nvPr>
            <p:ph idx="1" type="body"/>
          </p:nvPr>
        </p:nvSpPr>
        <p:spPr>
          <a:xfrm>
            <a:off x="252858" y="1017725"/>
            <a:ext cx="4842900" cy="3689700"/>
          </a:xfrm>
          <a:prstGeom prst="rect">
            <a:avLst/>
          </a:prstGeom>
        </p:spPr>
        <p:txBody>
          <a:bodyPr anchor="t" anchorCtr="0" bIns="91425" lIns="91425" rIns="91425" spcFirstLastPara="1" tIns="91425" wrap="square">
            <a:noAutofit/>
          </a:bodyPr>
          <a:lstStyle/>
          <a:p>
            <a:pPr algn="l" indent="-330200" lvl="0" marL="457200" rtl="0">
              <a:lnSpc>
                <a:spcPct val="100000"/>
              </a:lnSpc>
              <a:spcBef>
                <a:spcPts val="0"/>
              </a:spcBef>
              <a:spcAft>
                <a:spcPts val="0"/>
              </a:spcAft>
              <a:buClr>
                <a:schemeClr val="dk1"/>
              </a:buClr>
              <a:buSzPts val="1600"/>
              <a:buFont typeface="Century Gothic"/>
              <a:buChar char="●"/>
            </a:pPr>
            <a:r>
              <a:rPr lang="en" sz="1600">
                <a:solidFill>
                  <a:schemeClr val="dk1"/>
                </a:solidFill>
                <a:latin typeface="Century Gothic"/>
                <a:ea typeface="Century Gothic"/>
                <a:cs typeface="Century Gothic"/>
                <a:sym typeface="Century Gothic"/>
              </a:rPr>
              <a:t>This disagreement divided the country, breaking apart friend groups, neighborhoods, and even families. </a:t>
            </a:r>
            <a:endParaRPr sz="1600">
              <a:solidFill>
                <a:schemeClr val="dk1"/>
              </a:solidFill>
              <a:latin typeface="Century Gothic"/>
              <a:ea typeface="Century Gothic"/>
              <a:cs typeface="Century Gothic"/>
              <a:sym typeface="Century Gothic"/>
            </a:endParaRPr>
          </a:p>
          <a:p>
            <a:pPr algn="l" indent="-330200" lvl="0" marL="457200" rtl="0">
              <a:lnSpc>
                <a:spcPct val="100000"/>
              </a:lnSpc>
              <a:spcBef>
                <a:spcPts val="0"/>
              </a:spcBef>
              <a:spcAft>
                <a:spcPts val="0"/>
              </a:spcAft>
              <a:buClr>
                <a:schemeClr val="dk1"/>
              </a:buClr>
              <a:buSzPts val="1600"/>
              <a:buFont typeface="Century Gothic"/>
              <a:buChar char="●"/>
            </a:pPr>
            <a:r>
              <a:rPr lang="en" sz="1600">
                <a:solidFill>
                  <a:schemeClr val="dk1"/>
                </a:solidFill>
                <a:latin typeface="Century Gothic"/>
                <a:ea typeface="Century Gothic"/>
                <a:cs typeface="Century Gothic"/>
                <a:sym typeface="Century Gothic"/>
              </a:rPr>
              <a:t>Urban warfare unfolded in cities like Dublin, where combat took place in populated areas filled with civilians.</a:t>
            </a:r>
            <a:endParaRPr sz="1600">
              <a:solidFill>
                <a:schemeClr val="dk1"/>
              </a:solidFill>
              <a:latin typeface="Century Gothic"/>
              <a:ea typeface="Century Gothic"/>
              <a:cs typeface="Century Gothic"/>
              <a:sym typeface="Century Gothic"/>
            </a:endParaRPr>
          </a:p>
          <a:p>
            <a:pPr algn="l" indent="-330200" lvl="0" marL="457200" rtl="0">
              <a:lnSpc>
                <a:spcPct val="100000"/>
              </a:lnSpc>
              <a:spcBef>
                <a:spcPts val="0"/>
              </a:spcBef>
              <a:spcAft>
                <a:spcPts val="0"/>
              </a:spcAft>
              <a:buClr>
                <a:schemeClr val="dk1"/>
              </a:buClr>
              <a:buSzPts val="1600"/>
              <a:buFont typeface="Century Gothic"/>
              <a:buChar char="●"/>
            </a:pPr>
            <a:r>
              <a:rPr lang="en" sz="1600">
                <a:solidFill>
                  <a:schemeClr val="dk1"/>
                </a:solidFill>
                <a:latin typeface="Century Gothic"/>
                <a:ea typeface="Century Gothic"/>
                <a:cs typeface="Century Gothic"/>
                <a:sym typeface="Century Gothic"/>
              </a:rPr>
              <a:t>Sniper battles were fought across the rooftops as opposing sides tried to control the cities from above.</a:t>
            </a:r>
            <a:endParaRPr sz="1600">
              <a:solidFill>
                <a:schemeClr val="dk1"/>
              </a:solidFill>
              <a:latin typeface="Century Gothic"/>
              <a:ea typeface="Century Gothic"/>
              <a:cs typeface="Century Gothic"/>
              <a:sym typeface="Century Gothic"/>
            </a:endParaRPr>
          </a:p>
          <a:p>
            <a:pPr algn="l" indent="-330200" lvl="0" marL="457200" rtl="0">
              <a:lnSpc>
                <a:spcPct val="100000"/>
              </a:lnSpc>
              <a:spcBef>
                <a:spcPts val="0"/>
              </a:spcBef>
              <a:spcAft>
                <a:spcPts val="0"/>
              </a:spcAft>
              <a:buClr>
                <a:schemeClr val="dk1"/>
              </a:buClr>
              <a:buSzPts val="1600"/>
              <a:buFont typeface="Century Gothic"/>
              <a:buChar char="●"/>
            </a:pPr>
            <a:r>
              <a:rPr lang="en" sz="1600">
                <a:solidFill>
                  <a:schemeClr val="dk1"/>
                </a:solidFill>
                <a:latin typeface="Century Gothic"/>
                <a:ea typeface="Century Gothic"/>
                <a:cs typeface="Century Gothic"/>
                <a:sym typeface="Century Gothic"/>
              </a:rPr>
              <a:t>The conflict resulted in an estimated 2,000 to 4,000 deaths.</a:t>
            </a:r>
            <a:endParaRPr sz="1600">
              <a:solidFill>
                <a:schemeClr val="dk1"/>
              </a:solidFill>
              <a:latin typeface="Century Gothic"/>
              <a:ea typeface="Century Gothic"/>
              <a:cs typeface="Century Gothic"/>
              <a:sym typeface="Century Gothic"/>
            </a:endParaRPr>
          </a:p>
          <a:p>
            <a:pPr algn="l" indent="-330200" lvl="0" marL="457200" rtl="0">
              <a:lnSpc>
                <a:spcPct val="100000"/>
              </a:lnSpc>
              <a:spcBef>
                <a:spcPts val="0"/>
              </a:spcBef>
              <a:spcAft>
                <a:spcPts val="0"/>
              </a:spcAft>
              <a:buClr>
                <a:schemeClr val="dk1"/>
              </a:buClr>
              <a:buSzPts val="1600"/>
              <a:buFont typeface="Century Gothic"/>
              <a:buChar char="●"/>
            </a:pPr>
            <a:r>
              <a:rPr lang="en" sz="1600">
                <a:solidFill>
                  <a:schemeClr val="dk1"/>
                </a:solidFill>
                <a:latin typeface="Century Gothic"/>
                <a:ea typeface="Century Gothic"/>
                <a:cs typeface="Century Gothic"/>
                <a:sym typeface="Century Gothic"/>
              </a:rPr>
              <a:t>In the end, the Pro-Treaty </a:t>
            </a:r>
            <a:r>
              <a:rPr lang="en" sz="1600">
                <a:solidFill>
                  <a:schemeClr val="dk1"/>
                </a:solidFill>
                <a:latin typeface="Century Gothic"/>
                <a:ea typeface="Century Gothic"/>
                <a:cs typeface="Century Gothic"/>
                <a:sym typeface="Century Gothic"/>
              </a:rPr>
              <a:t>forces</a:t>
            </a:r>
            <a:r>
              <a:rPr lang="en" sz="1600">
                <a:solidFill>
                  <a:schemeClr val="dk1"/>
                </a:solidFill>
                <a:latin typeface="Century Gothic"/>
                <a:ea typeface="Century Gothic"/>
                <a:cs typeface="Century Gothic"/>
                <a:sym typeface="Century Gothic"/>
              </a:rPr>
              <a:t> defeated the Anti-Treaty forces, who ultimately laid down their arms in May 1923.</a:t>
            </a:r>
            <a:endParaRPr sz="1600">
              <a:solidFill>
                <a:schemeClr val="dk1"/>
              </a:solidFill>
              <a:latin typeface="Century Gothic"/>
              <a:ea typeface="Century Gothic"/>
              <a:cs typeface="Century Gothic"/>
              <a:sym typeface="Century Gothic"/>
            </a:endParaRPr>
          </a:p>
        </p:txBody>
      </p:sp>
      <p:pic>
        <p:nvPicPr>
          <p:cNvPr id="76" name="Google Shape;76;p16" title="shutterstock_549303727.jpg"/>
          <p:cNvPicPr preferRelativeResize="0"/>
          <p:nvPr/>
        </p:nvPicPr>
        <p:blipFill rotWithShape="1">
          <a:blip r:embed="rId3">
            <a:alphaModFix/>
          </a:blip>
          <a:srcRect b="49" r="20"/>
          <a:stretch/>
        </p:blipFill>
        <p:spPr>
          <a:xfrm>
            <a:off x="5230525" y="1216200"/>
            <a:ext cx="3601777" cy="2967350"/>
          </a:xfrm>
          <a:prstGeom prst="rect">
            <a:avLst/>
          </a:prstGeom>
          <a:noFill/>
          <a:ln>
            <a:noFill/>
          </a:ln>
        </p:spPr>
      </p:pic>
    </p:spTree>
  </p:cSld>
  <p:clrMapOvr>
    <a:masterClrMapping/>
  </p:clrMapOvr>
</p:sld>
</file>

<file path=ppt/slides/slide5.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80" name="Shape 80"/>
        <p:cNvGrpSpPr/>
        <p:nvPr/>
      </p:nvGrpSpPr>
      <p:grpSpPr>
        <a:xfrm>
          <a:off x="0" y="0"/>
          <a:ext cx="0" cy="0"/>
          <a:chOff x="0" y="0"/>
          <a:chExt cx="0" cy="0"/>
        </a:xfrm>
      </p:grpSpPr>
      <p:sp>
        <p:nvSpPr>
          <p:cNvPr id="81" name="Google Shape;81;p17"/>
          <p:cNvSpPr txBox="1"/>
          <p:nvPr>
            <p:ph type="title"/>
          </p:nvPr>
        </p:nvSpPr>
        <p:spPr>
          <a:xfrm>
            <a:off x="458975" y="282450"/>
            <a:ext cx="8373300" cy="11946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en" sz="5000">
                <a:latin typeface="Century Gothic"/>
                <a:ea typeface="Century Gothic"/>
                <a:cs typeface="Century Gothic"/>
                <a:sym typeface="Century Gothic"/>
              </a:rPr>
              <a:t>ascetic</a:t>
            </a:r>
            <a:endParaRPr b="1" sz="5000">
              <a:latin typeface="Century Gothic"/>
              <a:ea typeface="Century Gothic"/>
              <a:cs typeface="Century Gothic"/>
              <a:sym typeface="Century Gothic"/>
            </a:endParaRPr>
          </a:p>
        </p:txBody>
      </p:sp>
      <p:sp>
        <p:nvSpPr>
          <p:cNvPr id="82" name="Google Shape;82;p17"/>
          <p:cNvSpPr txBox="1"/>
          <p:nvPr>
            <p:ph idx="1" type="body"/>
          </p:nvPr>
        </p:nvSpPr>
        <p:spPr>
          <a:xfrm>
            <a:off x="393262" y="1367775"/>
            <a:ext cx="5519700" cy="3416400"/>
          </a:xfrm>
          <a:prstGeom prst="rect">
            <a:avLst/>
          </a:prstGeom>
        </p:spPr>
        <p:txBody>
          <a:bodyPr anchor="t" anchorCtr="0" bIns="91425" lIns="91425" rIns="91425" spcFirstLastPara="1" tIns="91425" wrap="square">
            <a:normAutofit/>
          </a:bodyPr>
          <a:lstStyle/>
          <a:p>
            <a:pPr algn="l" indent="0" lvl="0" marL="0" rtl="0">
              <a:spcBef>
                <a:spcPts val="0"/>
              </a:spcBef>
              <a:spcAft>
                <a:spcPts val="0"/>
              </a:spcAft>
              <a:buClr>
                <a:schemeClr val="dk1"/>
              </a:buClr>
              <a:buSzPts val="1100"/>
              <a:buFont typeface="Arial"/>
              <a:buNone/>
            </a:pPr>
            <a:r>
              <a:rPr b="1" lang="en" sz="1900">
                <a:solidFill>
                  <a:schemeClr val="dk1"/>
                </a:solidFill>
                <a:latin typeface="Century Gothic"/>
                <a:ea typeface="Century Gothic"/>
                <a:cs typeface="Century Gothic"/>
                <a:sym typeface="Century Gothic"/>
              </a:rPr>
              <a:t>Part of Speech: </a:t>
            </a:r>
            <a:r>
              <a:rPr lang="en" sz="1900">
                <a:solidFill>
                  <a:schemeClr val="dk1"/>
                </a:solidFill>
                <a:latin typeface="Century Gothic"/>
                <a:ea typeface="Century Gothic"/>
                <a:cs typeface="Century Gothic"/>
                <a:sym typeface="Century Gothic"/>
              </a:rPr>
              <a:t>adjective</a:t>
            </a:r>
            <a:endParaRPr sz="1900">
              <a:solidFill>
                <a:schemeClr val="dk1"/>
              </a:solidFill>
              <a:latin typeface="Century Gothic"/>
              <a:ea typeface="Century Gothic"/>
              <a:cs typeface="Century Gothic"/>
              <a:sym typeface="Century Gothic"/>
            </a:endParaRPr>
          </a:p>
          <a:p>
            <a:pPr algn="l" indent="0" lvl="0" marL="0" rtl="0">
              <a:spcBef>
                <a:spcPts val="1200"/>
              </a:spcBef>
              <a:spcAft>
                <a:spcPts val="0"/>
              </a:spcAft>
              <a:buClr>
                <a:schemeClr val="dk1"/>
              </a:buClr>
              <a:buSzPts val="1100"/>
              <a:buFont typeface="Arial"/>
              <a:buNone/>
            </a:pPr>
            <a:r>
              <a:rPr b="1" lang="en" sz="1900">
                <a:solidFill>
                  <a:schemeClr val="dk1"/>
                </a:solidFill>
                <a:latin typeface="Century Gothic"/>
                <a:ea typeface="Century Gothic"/>
                <a:cs typeface="Century Gothic"/>
                <a:sym typeface="Century Gothic"/>
              </a:rPr>
              <a:t>Definition: </a:t>
            </a:r>
            <a:r>
              <a:rPr lang="en" sz="1900">
                <a:solidFill>
                  <a:schemeClr val="dk1"/>
                </a:solidFill>
                <a:latin typeface="Century Gothic"/>
                <a:ea typeface="Century Gothic"/>
                <a:cs typeface="Century Gothic"/>
                <a:sym typeface="Century Gothic"/>
              </a:rPr>
              <a:t>describes someone practicing strict self-discipline; avoiding comfort or pleasure</a:t>
            </a:r>
            <a:endParaRPr sz="1900">
              <a:solidFill>
                <a:schemeClr val="dk1"/>
              </a:solidFill>
              <a:latin typeface="Century Gothic"/>
              <a:ea typeface="Century Gothic"/>
              <a:cs typeface="Century Gothic"/>
              <a:sym typeface="Century Gothic"/>
            </a:endParaRPr>
          </a:p>
          <a:p>
            <a:pPr algn="l" indent="0" lvl="0" marL="0" rtl="0">
              <a:spcBef>
                <a:spcPts val="1200"/>
              </a:spcBef>
              <a:spcAft>
                <a:spcPts val="0"/>
              </a:spcAft>
              <a:buNone/>
            </a:pPr>
            <a:r>
              <a:rPr b="1" lang="en" sz="1900">
                <a:solidFill>
                  <a:schemeClr val="dk1"/>
                </a:solidFill>
                <a:latin typeface="Century Gothic"/>
                <a:ea typeface="Century Gothic"/>
                <a:cs typeface="Century Gothic"/>
                <a:sym typeface="Century Gothic"/>
              </a:rPr>
              <a:t>Synonyms:</a:t>
            </a:r>
            <a:r>
              <a:rPr lang="en" sz="1900">
                <a:solidFill>
                  <a:schemeClr val="dk1"/>
                </a:solidFill>
                <a:latin typeface="Century Gothic"/>
                <a:ea typeface="Century Gothic"/>
                <a:cs typeface="Century Gothic"/>
                <a:sym typeface="Century Gothic"/>
              </a:rPr>
              <a:t> austere, disciplined</a:t>
            </a:r>
            <a:endParaRPr sz="1900">
              <a:solidFill>
                <a:schemeClr val="dk1"/>
              </a:solidFill>
              <a:latin typeface="Century Gothic"/>
              <a:ea typeface="Century Gothic"/>
              <a:cs typeface="Century Gothic"/>
              <a:sym typeface="Century Gothic"/>
            </a:endParaRPr>
          </a:p>
          <a:p>
            <a:pPr algn="l" indent="0" lvl="0" marL="0" rtl="0">
              <a:spcBef>
                <a:spcPts val="1200"/>
              </a:spcBef>
              <a:spcAft>
                <a:spcPts val="1200"/>
              </a:spcAft>
              <a:buNone/>
            </a:pPr>
            <a:r>
              <a:rPr b="1" lang="en" sz="1900">
                <a:solidFill>
                  <a:schemeClr val="dk1"/>
                </a:solidFill>
                <a:latin typeface="Century Gothic"/>
                <a:ea typeface="Century Gothic"/>
                <a:cs typeface="Century Gothic"/>
                <a:sym typeface="Century Gothic"/>
              </a:rPr>
              <a:t>Sentence: </a:t>
            </a:r>
            <a:r>
              <a:rPr lang="en" sz="1900">
                <a:solidFill>
                  <a:schemeClr val="dk1"/>
                </a:solidFill>
                <a:latin typeface="Century Gothic"/>
                <a:ea typeface="Century Gothic"/>
                <a:cs typeface="Century Gothic"/>
                <a:sym typeface="Century Gothic"/>
              </a:rPr>
              <a:t>Maya chose an </a:t>
            </a:r>
            <a:r>
              <a:rPr lang="en" sz="1900" u="sng">
                <a:solidFill>
                  <a:schemeClr val="dk1"/>
                </a:solidFill>
                <a:latin typeface="Century Gothic"/>
                <a:ea typeface="Century Gothic"/>
                <a:cs typeface="Century Gothic"/>
                <a:sym typeface="Century Gothic"/>
              </a:rPr>
              <a:t>ascetic</a:t>
            </a:r>
            <a:r>
              <a:rPr lang="en" sz="1900">
                <a:solidFill>
                  <a:schemeClr val="dk1"/>
                </a:solidFill>
                <a:latin typeface="Century Gothic"/>
                <a:ea typeface="Century Gothic"/>
                <a:cs typeface="Century Gothic"/>
                <a:sym typeface="Century Gothic"/>
              </a:rPr>
              <a:t> routine focused only on her nursing career, exercising, and worship.</a:t>
            </a:r>
            <a:endParaRPr sz="1900">
              <a:solidFill>
                <a:schemeClr val="dk1"/>
              </a:solidFill>
              <a:latin typeface="Century Gothic"/>
              <a:ea typeface="Century Gothic"/>
              <a:cs typeface="Century Gothic"/>
              <a:sym typeface="Century Gothic"/>
            </a:endParaRPr>
          </a:p>
        </p:txBody>
      </p:sp>
      <p:pic>
        <p:nvPicPr>
          <p:cNvPr id="83" name="Google Shape;83;p17" title="Shutterstock_1703779825.png"/>
          <p:cNvPicPr preferRelativeResize="0"/>
          <p:nvPr/>
        </p:nvPicPr>
        <p:blipFill rotWithShape="1">
          <a:blip r:embed="rId3">
            <a:alphaModFix/>
          </a:blip>
          <a:srcRect r="-3"/>
          <a:stretch/>
        </p:blipFill>
        <p:spPr>
          <a:xfrm>
            <a:off x="5759975" y="1244375"/>
            <a:ext cx="2757100" cy="3289674"/>
          </a:xfrm>
          <a:prstGeom prst="rect">
            <a:avLst/>
          </a:prstGeom>
          <a:noFill/>
          <a:ln>
            <a:noFill/>
          </a:ln>
        </p:spPr>
      </p:pic>
    </p:spTree>
  </p:cSld>
  <p:clrMapOvr>
    <a:masterClrMapping/>
  </p:clrMapOvr>
</p:sld>
</file>

<file path=ppt/slides/slide6.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87" name="Shape 87"/>
        <p:cNvGrpSpPr/>
        <p:nvPr/>
      </p:nvGrpSpPr>
      <p:grpSpPr>
        <a:xfrm>
          <a:off x="0" y="0"/>
          <a:ext cx="0" cy="0"/>
          <a:chOff x="0" y="0"/>
          <a:chExt cx="0" cy="0"/>
        </a:xfrm>
      </p:grpSpPr>
      <p:sp>
        <p:nvSpPr>
          <p:cNvPr id="88" name="Google Shape;88;p18"/>
          <p:cNvSpPr txBox="1"/>
          <p:nvPr>
            <p:ph type="title"/>
          </p:nvPr>
        </p:nvSpPr>
        <p:spPr>
          <a:xfrm>
            <a:off x="311700" y="168150"/>
            <a:ext cx="8520600" cy="11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en" sz="5000">
                <a:latin typeface="Century Gothic"/>
                <a:ea typeface="Century Gothic"/>
                <a:cs typeface="Century Gothic"/>
                <a:sym typeface="Century Gothic"/>
              </a:rPr>
              <a:t>fanatic</a:t>
            </a:r>
            <a:endParaRPr b="1" sz="5000">
              <a:latin typeface="Century Gothic"/>
              <a:ea typeface="Century Gothic"/>
              <a:cs typeface="Century Gothic"/>
              <a:sym typeface="Century Gothic"/>
            </a:endParaRPr>
          </a:p>
        </p:txBody>
      </p:sp>
      <p:sp>
        <p:nvSpPr>
          <p:cNvPr id="89" name="Google Shape;89;p18"/>
          <p:cNvSpPr txBox="1"/>
          <p:nvPr>
            <p:ph idx="1" type="body"/>
          </p:nvPr>
        </p:nvSpPr>
        <p:spPr>
          <a:xfrm>
            <a:off x="311700" y="1111200"/>
            <a:ext cx="5525700" cy="3416400"/>
          </a:xfrm>
          <a:prstGeom prst="rect">
            <a:avLst/>
          </a:prstGeom>
        </p:spPr>
        <p:txBody>
          <a:bodyPr anchor="t" anchorCtr="0" bIns="91425" lIns="91425" rIns="91425" spcFirstLastPara="1" tIns="91425" wrap="square">
            <a:normAutofit/>
          </a:bodyPr>
          <a:lstStyle/>
          <a:p>
            <a:pPr algn="l" indent="0" lvl="0" marL="0" rtl="0">
              <a:spcBef>
                <a:spcPts val="0"/>
              </a:spcBef>
              <a:spcAft>
                <a:spcPts val="0"/>
              </a:spcAft>
              <a:buClr>
                <a:schemeClr val="dk1"/>
              </a:buClr>
              <a:buSzPts val="1100"/>
              <a:buFont typeface="Arial"/>
              <a:buNone/>
            </a:pPr>
            <a:r>
              <a:rPr b="1" lang="en" sz="1900">
                <a:solidFill>
                  <a:schemeClr val="dk1"/>
                </a:solidFill>
                <a:latin typeface="Century Gothic"/>
                <a:ea typeface="Century Gothic"/>
                <a:cs typeface="Century Gothic"/>
                <a:sym typeface="Century Gothic"/>
              </a:rPr>
              <a:t>Part of Speech:</a:t>
            </a:r>
            <a:r>
              <a:rPr lang="en" sz="1900">
                <a:solidFill>
                  <a:schemeClr val="dk1"/>
                </a:solidFill>
                <a:latin typeface="Century Gothic"/>
                <a:ea typeface="Century Gothic"/>
                <a:cs typeface="Century Gothic"/>
                <a:sym typeface="Century Gothic"/>
              </a:rPr>
              <a:t> noun</a:t>
            </a:r>
            <a:endParaRPr sz="1900">
              <a:solidFill>
                <a:schemeClr val="dk1"/>
              </a:solidFill>
              <a:latin typeface="Century Gothic"/>
              <a:ea typeface="Century Gothic"/>
              <a:cs typeface="Century Gothic"/>
              <a:sym typeface="Century Gothic"/>
            </a:endParaRPr>
          </a:p>
          <a:p>
            <a:pPr algn="l" indent="0" lvl="0" marL="0" rtl="0">
              <a:spcBef>
                <a:spcPts val="1200"/>
              </a:spcBef>
              <a:spcAft>
                <a:spcPts val="0"/>
              </a:spcAft>
              <a:buClr>
                <a:schemeClr val="dk1"/>
              </a:buClr>
              <a:buSzPts val="1100"/>
              <a:buFont typeface="Arial"/>
              <a:buNone/>
            </a:pPr>
            <a:r>
              <a:rPr b="1" lang="en" sz="1900">
                <a:solidFill>
                  <a:schemeClr val="dk1"/>
                </a:solidFill>
                <a:latin typeface="Century Gothic"/>
                <a:ea typeface="Century Gothic"/>
                <a:cs typeface="Century Gothic"/>
                <a:sym typeface="Century Gothic"/>
              </a:rPr>
              <a:t>Definition: </a:t>
            </a:r>
            <a:r>
              <a:rPr lang="en" sz="1900">
                <a:solidFill>
                  <a:schemeClr val="dk1"/>
                </a:solidFill>
                <a:latin typeface="Century Gothic"/>
                <a:ea typeface="Century Gothic"/>
                <a:cs typeface="Century Gothic"/>
                <a:sym typeface="Century Gothic"/>
              </a:rPr>
              <a:t>A person with extreme enthusiasm or devotion to a belief or cause</a:t>
            </a:r>
            <a:endParaRPr sz="1900">
              <a:solidFill>
                <a:schemeClr val="dk1"/>
              </a:solidFill>
              <a:latin typeface="Century Gothic"/>
              <a:ea typeface="Century Gothic"/>
              <a:cs typeface="Century Gothic"/>
              <a:sym typeface="Century Gothic"/>
            </a:endParaRPr>
          </a:p>
          <a:p>
            <a:pPr algn="l" indent="0" lvl="0" marL="0" rtl="0">
              <a:spcBef>
                <a:spcPts val="1200"/>
              </a:spcBef>
              <a:spcAft>
                <a:spcPts val="0"/>
              </a:spcAft>
              <a:buNone/>
            </a:pPr>
            <a:r>
              <a:rPr b="1" lang="en" sz="1900">
                <a:solidFill>
                  <a:schemeClr val="dk1"/>
                </a:solidFill>
                <a:latin typeface="Century Gothic"/>
                <a:ea typeface="Century Gothic"/>
                <a:cs typeface="Century Gothic"/>
                <a:sym typeface="Century Gothic"/>
              </a:rPr>
              <a:t>Synonyms:</a:t>
            </a:r>
            <a:r>
              <a:rPr lang="en" sz="1900">
                <a:solidFill>
                  <a:schemeClr val="dk1"/>
                </a:solidFill>
                <a:latin typeface="Century Gothic"/>
                <a:ea typeface="Century Gothic"/>
                <a:cs typeface="Century Gothic"/>
                <a:sym typeface="Century Gothic"/>
              </a:rPr>
              <a:t> extremist, radical</a:t>
            </a:r>
            <a:endParaRPr sz="1900">
              <a:solidFill>
                <a:schemeClr val="dk1"/>
              </a:solidFill>
              <a:latin typeface="Century Gothic"/>
              <a:ea typeface="Century Gothic"/>
              <a:cs typeface="Century Gothic"/>
              <a:sym typeface="Century Gothic"/>
            </a:endParaRPr>
          </a:p>
          <a:p>
            <a:pPr algn="l" indent="0" lvl="0" marL="0" rtl="0">
              <a:spcBef>
                <a:spcPts val="1200"/>
              </a:spcBef>
              <a:spcAft>
                <a:spcPts val="1200"/>
              </a:spcAft>
              <a:buNone/>
            </a:pPr>
            <a:r>
              <a:rPr b="1" lang="en" sz="1900">
                <a:solidFill>
                  <a:schemeClr val="dk1"/>
                </a:solidFill>
                <a:latin typeface="Century Gothic"/>
                <a:ea typeface="Century Gothic"/>
                <a:cs typeface="Century Gothic"/>
                <a:sym typeface="Century Gothic"/>
              </a:rPr>
              <a:t>Sentence: </a:t>
            </a:r>
            <a:r>
              <a:rPr lang="en" sz="1900">
                <a:solidFill>
                  <a:schemeClr val="dk1"/>
                </a:solidFill>
                <a:latin typeface="Century Gothic"/>
                <a:ea typeface="Century Gothic"/>
                <a:cs typeface="Century Gothic"/>
                <a:sym typeface="Century Gothic"/>
              </a:rPr>
              <a:t>Ever since Tom discovered gardening, he has become a total </a:t>
            </a:r>
            <a:r>
              <a:rPr lang="en" sz="1900" u="sng">
                <a:solidFill>
                  <a:schemeClr val="dk1"/>
                </a:solidFill>
                <a:latin typeface="Century Gothic"/>
                <a:ea typeface="Century Gothic"/>
                <a:cs typeface="Century Gothic"/>
                <a:sym typeface="Century Gothic"/>
              </a:rPr>
              <a:t>fanatic</a:t>
            </a:r>
            <a:r>
              <a:rPr lang="en" sz="1900">
                <a:solidFill>
                  <a:schemeClr val="dk1"/>
                </a:solidFill>
                <a:latin typeface="Century Gothic"/>
                <a:ea typeface="Century Gothic"/>
                <a:cs typeface="Century Gothic"/>
                <a:sym typeface="Century Gothic"/>
              </a:rPr>
              <a:t>, spending every weekend tending to his plants and testing soil samples.</a:t>
            </a:r>
            <a:endParaRPr sz="1900">
              <a:solidFill>
                <a:schemeClr val="dk1"/>
              </a:solidFill>
              <a:latin typeface="Century Gothic"/>
              <a:ea typeface="Century Gothic"/>
              <a:cs typeface="Century Gothic"/>
              <a:sym typeface="Century Gothic"/>
            </a:endParaRPr>
          </a:p>
        </p:txBody>
      </p:sp>
      <p:pic>
        <p:nvPicPr>
          <p:cNvPr id="90" name="Google Shape;90;p18" title="Shutterstock_2641506439.png"/>
          <p:cNvPicPr preferRelativeResize="0"/>
          <p:nvPr/>
        </p:nvPicPr>
        <p:blipFill rotWithShape="1">
          <a:blip r:embed="rId3">
            <a:alphaModFix/>
          </a:blip>
          <a:srcRect r="18"/>
          <a:stretch/>
        </p:blipFill>
        <p:spPr>
          <a:xfrm>
            <a:off x="5394125" y="1477050"/>
            <a:ext cx="3438177" cy="3331976"/>
          </a:xfrm>
          <a:prstGeom prst="rect">
            <a:avLst/>
          </a:prstGeom>
          <a:noFill/>
          <a:ln>
            <a:noFill/>
          </a:ln>
        </p:spPr>
      </p:pic>
    </p:spTree>
  </p:cSld>
  <p:clrMapOvr>
    <a:masterClrMapping/>
  </p:clrMapOvr>
</p:sld>
</file>

<file path=ppt/slides/slide7.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94" name="Shape 94"/>
        <p:cNvGrpSpPr/>
        <p:nvPr/>
      </p:nvGrpSpPr>
      <p:grpSpPr>
        <a:xfrm>
          <a:off x="0" y="0"/>
          <a:ext cx="0" cy="0"/>
          <a:chOff x="0" y="0"/>
          <a:chExt cx="0" cy="0"/>
        </a:xfrm>
      </p:grpSpPr>
      <p:sp>
        <p:nvSpPr>
          <p:cNvPr id="95" name="Google Shape;95;p19"/>
          <p:cNvSpPr txBox="1"/>
          <p:nvPr>
            <p:ph type="title"/>
          </p:nvPr>
        </p:nvSpPr>
        <p:spPr>
          <a:xfrm>
            <a:off x="479175" y="242825"/>
            <a:ext cx="8520600" cy="11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en" sz="5000">
                <a:latin typeface="Century Gothic"/>
                <a:ea typeface="Century Gothic"/>
                <a:cs typeface="Century Gothic"/>
                <a:sym typeface="Century Gothic"/>
              </a:rPr>
              <a:t>paroxysm</a:t>
            </a:r>
            <a:endParaRPr b="1" sz="5000">
              <a:latin typeface="Century Gothic"/>
              <a:ea typeface="Century Gothic"/>
              <a:cs typeface="Century Gothic"/>
              <a:sym typeface="Century Gothic"/>
            </a:endParaRPr>
          </a:p>
        </p:txBody>
      </p:sp>
      <p:sp>
        <p:nvSpPr>
          <p:cNvPr id="96" name="Google Shape;96;p19"/>
          <p:cNvSpPr txBox="1"/>
          <p:nvPr>
            <p:ph idx="1" type="body"/>
          </p:nvPr>
        </p:nvSpPr>
        <p:spPr>
          <a:xfrm>
            <a:off x="479175" y="1272100"/>
            <a:ext cx="5334300" cy="3416400"/>
          </a:xfrm>
          <a:prstGeom prst="rect">
            <a:avLst/>
          </a:prstGeom>
        </p:spPr>
        <p:txBody>
          <a:bodyPr anchor="t" anchorCtr="0" bIns="91425" lIns="91425" rIns="91425" spcFirstLastPara="1" tIns="91425" wrap="square">
            <a:normAutofit lnSpcReduction="10000"/>
          </a:bodyPr>
          <a:lstStyle/>
          <a:p>
            <a:pPr algn="l" indent="0" lvl="0" marL="0" rtl="0">
              <a:lnSpc>
                <a:spcPct val="100000"/>
              </a:lnSpc>
              <a:spcBef>
                <a:spcPts val="0"/>
              </a:spcBef>
              <a:spcAft>
                <a:spcPts val="0"/>
              </a:spcAft>
              <a:buNone/>
            </a:pPr>
            <a:r>
              <a:rPr b="1" lang="en" sz="2000">
                <a:solidFill>
                  <a:schemeClr val="dk1"/>
                </a:solidFill>
                <a:latin typeface="Century Gothic"/>
                <a:ea typeface="Century Gothic"/>
                <a:cs typeface="Century Gothic"/>
                <a:sym typeface="Century Gothic"/>
              </a:rPr>
              <a:t>Part of Speech:</a:t>
            </a:r>
            <a:r>
              <a:rPr lang="en" sz="2000">
                <a:solidFill>
                  <a:schemeClr val="dk1"/>
                </a:solidFill>
                <a:latin typeface="Century Gothic"/>
                <a:ea typeface="Century Gothic"/>
                <a:cs typeface="Century Gothic"/>
                <a:sym typeface="Century Gothic"/>
              </a:rPr>
              <a:t> noun</a:t>
            </a:r>
            <a:endParaRPr sz="2000">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Clr>
                <a:schemeClr val="dk1"/>
              </a:buClr>
              <a:buSzPts val="1100"/>
              <a:buFont typeface="Arial"/>
              <a:buNone/>
            </a:pPr>
            <a:r>
              <a:t/>
            </a:r>
            <a:endParaRPr sz="2000">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Clr>
                <a:schemeClr val="dk1"/>
              </a:buClr>
              <a:buSzPts val="1100"/>
              <a:buFont typeface="Arial"/>
              <a:buNone/>
            </a:pPr>
            <a:r>
              <a:rPr b="1" lang="en" sz="2000">
                <a:solidFill>
                  <a:schemeClr val="dk1"/>
                </a:solidFill>
                <a:latin typeface="Century Gothic"/>
                <a:ea typeface="Century Gothic"/>
                <a:cs typeface="Century Gothic"/>
                <a:sym typeface="Century Gothic"/>
              </a:rPr>
              <a:t>Definition: </a:t>
            </a:r>
            <a:r>
              <a:rPr lang="en" sz="2000">
                <a:solidFill>
                  <a:schemeClr val="dk1"/>
                </a:solidFill>
                <a:latin typeface="Century Gothic"/>
                <a:ea typeface="Century Gothic"/>
                <a:cs typeface="Century Gothic"/>
                <a:sym typeface="Century Gothic"/>
              </a:rPr>
              <a:t>A sudden, intense burst of emotion or physical sensation</a:t>
            </a:r>
            <a:endParaRPr sz="2000">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None/>
            </a:pPr>
            <a:r>
              <a:t/>
            </a:r>
            <a:endParaRPr b="1" sz="2000">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None/>
            </a:pPr>
            <a:r>
              <a:rPr b="1" lang="en" sz="2000">
                <a:solidFill>
                  <a:schemeClr val="dk1"/>
                </a:solidFill>
                <a:latin typeface="Century Gothic"/>
                <a:ea typeface="Century Gothic"/>
                <a:cs typeface="Century Gothic"/>
                <a:sym typeface="Century Gothic"/>
              </a:rPr>
              <a:t>Synonyms: </a:t>
            </a:r>
            <a:r>
              <a:rPr lang="en" sz="2000">
                <a:solidFill>
                  <a:schemeClr val="dk1"/>
                </a:solidFill>
                <a:latin typeface="Century Gothic"/>
                <a:ea typeface="Century Gothic"/>
                <a:cs typeface="Century Gothic"/>
                <a:sym typeface="Century Gothic"/>
              </a:rPr>
              <a:t>outburst, surge</a:t>
            </a:r>
            <a:endParaRPr sz="2000">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None/>
            </a:pPr>
            <a:r>
              <a:t/>
            </a:r>
            <a:endParaRPr b="1" sz="2100">
              <a:solidFill>
                <a:schemeClr val="dk1"/>
              </a:solidFill>
              <a:latin typeface="Century Gothic"/>
              <a:ea typeface="Century Gothic"/>
              <a:cs typeface="Century Gothic"/>
              <a:sym typeface="Century Gothic"/>
            </a:endParaRPr>
          </a:p>
          <a:p>
            <a:pPr algn="l" indent="0" lvl="0" marL="0" rtl="0">
              <a:lnSpc>
                <a:spcPct val="100000"/>
              </a:lnSpc>
              <a:spcBef>
                <a:spcPts val="0"/>
              </a:spcBef>
              <a:spcAft>
                <a:spcPts val="0"/>
              </a:spcAft>
              <a:buNone/>
            </a:pPr>
            <a:r>
              <a:rPr b="1" lang="en" sz="2100">
                <a:solidFill>
                  <a:schemeClr val="dk1"/>
                </a:solidFill>
                <a:latin typeface="Century Gothic"/>
                <a:ea typeface="Century Gothic"/>
                <a:cs typeface="Century Gothic"/>
                <a:sym typeface="Century Gothic"/>
              </a:rPr>
              <a:t>Sentence: </a:t>
            </a:r>
            <a:r>
              <a:rPr lang="en" sz="2000">
                <a:solidFill>
                  <a:schemeClr val="dk1"/>
                </a:solidFill>
                <a:latin typeface="Century Gothic"/>
                <a:ea typeface="Century Gothic"/>
                <a:cs typeface="Century Gothic"/>
                <a:sym typeface="Century Gothic"/>
              </a:rPr>
              <a:t>When the comedian delivered the punchline, the audience erupted in a </a:t>
            </a:r>
            <a:r>
              <a:rPr lang="en" sz="2000" u="sng">
                <a:solidFill>
                  <a:schemeClr val="dk1"/>
                </a:solidFill>
                <a:latin typeface="Century Gothic"/>
                <a:ea typeface="Century Gothic"/>
                <a:cs typeface="Century Gothic"/>
                <a:sym typeface="Century Gothic"/>
              </a:rPr>
              <a:t>paroxysm</a:t>
            </a:r>
            <a:r>
              <a:rPr lang="en" sz="2000">
                <a:solidFill>
                  <a:schemeClr val="dk1"/>
                </a:solidFill>
                <a:latin typeface="Century Gothic"/>
                <a:ea typeface="Century Gothic"/>
                <a:cs typeface="Century Gothic"/>
                <a:sym typeface="Century Gothic"/>
              </a:rPr>
              <a:t> of laughter that echoed through the theater.</a:t>
            </a:r>
            <a:endParaRPr sz="2000">
              <a:solidFill>
                <a:schemeClr val="dk1"/>
              </a:solidFill>
              <a:latin typeface="Century Gothic"/>
              <a:ea typeface="Century Gothic"/>
              <a:cs typeface="Century Gothic"/>
              <a:sym typeface="Century Gothic"/>
            </a:endParaRPr>
          </a:p>
        </p:txBody>
      </p:sp>
      <p:pic>
        <p:nvPicPr>
          <p:cNvPr id="97" name="Google Shape;97;p19" title="Shutterstock_2418829413.png"/>
          <p:cNvPicPr preferRelativeResize="0"/>
          <p:nvPr/>
        </p:nvPicPr>
        <p:blipFill rotWithShape="1">
          <a:blip r:embed="rId3">
            <a:alphaModFix/>
          </a:blip>
          <a:srcRect b="4" r="5"/>
          <a:stretch/>
        </p:blipFill>
        <p:spPr>
          <a:xfrm>
            <a:off x="5717650" y="242825"/>
            <a:ext cx="2721850" cy="4657848"/>
          </a:xfrm>
          <a:prstGeom prst="rect">
            <a:avLst/>
          </a:prstGeom>
          <a:noFill/>
          <a:ln>
            <a:noFill/>
          </a:ln>
        </p:spPr>
      </p:pic>
    </p:spTree>
  </p:cSld>
  <p:clrMapOvr>
    <a:masterClrMapping/>
  </p:clrMapOvr>
</p:sld>
</file>

<file path=ppt/slides/slide8.xml><?xml version="1.0" encoding="utf-8"?>
<p:sld xmlns:p="http://schemas.openxmlformats.org/presentationml/2006/main" xmlns:a="http://schemas.openxmlformats.org/drawingml/2006/main" xmlns:ahyp="http://schemas.microsoft.com/office/drawing/2018/hyperlinkcolor" xmlns:c="http://schemas.openxmlformats.org/drawingml/2006/chart" xmlns:com="http://schemas.openxmlformats.org/drawingml/2006/compatibility" xmlns:dgm="http://schemas.openxmlformats.org/drawingml/2006/diagram" xmlns:mc="http://schemas.openxmlformats.org/markup-compatibility/2006" xmlns:mv="urn:schemas-microsoft-com:mac:vml" xmlns:o="urn:schemas-microsoft-com:office:office" xmlns:p14="http://schemas.microsoft.com/office/powerpoint/2010/main" xmlns:p15="http://schemas.microsoft.com/office/powerpoint/2012/main" xmlns:pvml="urn:schemas-microsoft-com:office:powerpoint" xmlns:r="http://schemas.openxmlformats.org/officeDocument/2006/relationships" xmlns:v="urn:schemas-microsoft-com:vml">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428425" y="197350"/>
            <a:ext cx="2431500" cy="11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en" sz="5000">
                <a:latin typeface="Century Gothic"/>
                <a:ea typeface="Century Gothic"/>
                <a:cs typeface="Century Gothic"/>
                <a:sym typeface="Century Gothic"/>
              </a:rPr>
              <a:t>ruse</a:t>
            </a:r>
            <a:endParaRPr b="1" sz="5000">
              <a:latin typeface="Century Gothic"/>
              <a:ea typeface="Century Gothic"/>
              <a:cs typeface="Century Gothic"/>
              <a:sym typeface="Century Gothic"/>
            </a:endParaRPr>
          </a:p>
        </p:txBody>
      </p:sp>
      <p:sp>
        <p:nvSpPr>
          <p:cNvPr id="103" name="Google Shape;103;p20"/>
          <p:cNvSpPr txBox="1"/>
          <p:nvPr>
            <p:ph idx="1" type="body"/>
          </p:nvPr>
        </p:nvSpPr>
        <p:spPr>
          <a:xfrm>
            <a:off x="476650" y="1152475"/>
            <a:ext cx="5496000" cy="3416400"/>
          </a:xfrm>
          <a:prstGeom prst="rect">
            <a:avLst/>
          </a:prstGeom>
        </p:spPr>
        <p:txBody>
          <a:bodyPr anchor="t" anchorCtr="0" bIns="91425" lIns="91425" rIns="91425" spcFirstLastPara="1" tIns="91425" wrap="square">
            <a:normAutofit lnSpcReduction="20000"/>
          </a:bodyPr>
          <a:lstStyle/>
          <a:p>
            <a:pPr algn="l" indent="0" lvl="0" marL="0" rtl="0">
              <a:spcBef>
                <a:spcPts val="0"/>
              </a:spcBef>
              <a:spcAft>
                <a:spcPts val="0"/>
              </a:spcAft>
              <a:buClr>
                <a:schemeClr val="dk1"/>
              </a:buClr>
              <a:buSzPts val="1100"/>
              <a:buFont typeface="Arial"/>
              <a:buNone/>
            </a:pPr>
            <a:r>
              <a:rPr b="1" lang="en" sz="2200">
                <a:solidFill>
                  <a:schemeClr val="dk1"/>
                </a:solidFill>
                <a:latin typeface="Century Gothic"/>
                <a:ea typeface="Century Gothic"/>
                <a:cs typeface="Century Gothic"/>
                <a:sym typeface="Century Gothic"/>
              </a:rPr>
              <a:t>Part of Speech: </a:t>
            </a:r>
            <a:r>
              <a:rPr lang="en" sz="2200">
                <a:solidFill>
                  <a:schemeClr val="dk1"/>
                </a:solidFill>
                <a:latin typeface="Century Gothic"/>
                <a:ea typeface="Century Gothic"/>
                <a:cs typeface="Century Gothic"/>
                <a:sym typeface="Century Gothic"/>
              </a:rPr>
              <a:t>noun</a:t>
            </a:r>
            <a:endParaRPr sz="2200">
              <a:solidFill>
                <a:schemeClr val="dk1"/>
              </a:solidFill>
              <a:latin typeface="Century Gothic"/>
              <a:ea typeface="Century Gothic"/>
              <a:cs typeface="Century Gothic"/>
              <a:sym typeface="Century Gothic"/>
            </a:endParaRPr>
          </a:p>
          <a:p>
            <a:pPr algn="l" indent="0" lvl="0" marL="0" rtl="0">
              <a:spcBef>
                <a:spcPts val="1200"/>
              </a:spcBef>
              <a:spcAft>
                <a:spcPts val="0"/>
              </a:spcAft>
              <a:buClr>
                <a:schemeClr val="dk1"/>
              </a:buClr>
              <a:buSzPts val="1100"/>
              <a:buFont typeface="Arial"/>
              <a:buNone/>
            </a:pPr>
            <a:r>
              <a:rPr b="1" lang="en" sz="2200">
                <a:solidFill>
                  <a:schemeClr val="dk1"/>
                </a:solidFill>
                <a:latin typeface="Century Gothic"/>
                <a:ea typeface="Century Gothic"/>
                <a:cs typeface="Century Gothic"/>
                <a:sym typeface="Century Gothic"/>
              </a:rPr>
              <a:t>Definition:</a:t>
            </a:r>
            <a:r>
              <a:rPr lang="en" sz="2200">
                <a:solidFill>
                  <a:schemeClr val="dk1"/>
                </a:solidFill>
                <a:latin typeface="Century Gothic"/>
                <a:ea typeface="Century Gothic"/>
                <a:cs typeface="Century Gothic"/>
                <a:sym typeface="Century Gothic"/>
              </a:rPr>
              <a:t> A clever trick or strategy meant to deceive someone</a:t>
            </a:r>
            <a:endParaRPr sz="2200">
              <a:solidFill>
                <a:schemeClr val="dk1"/>
              </a:solidFill>
              <a:latin typeface="Century Gothic"/>
              <a:ea typeface="Century Gothic"/>
              <a:cs typeface="Century Gothic"/>
              <a:sym typeface="Century Gothic"/>
            </a:endParaRPr>
          </a:p>
          <a:p>
            <a:pPr algn="l" indent="0" lvl="0" marL="0" rtl="0">
              <a:spcBef>
                <a:spcPts val="1200"/>
              </a:spcBef>
              <a:spcAft>
                <a:spcPts val="0"/>
              </a:spcAft>
              <a:buNone/>
            </a:pPr>
            <a:r>
              <a:rPr b="1" lang="en" sz="2200">
                <a:solidFill>
                  <a:schemeClr val="dk1"/>
                </a:solidFill>
                <a:latin typeface="Century Gothic"/>
                <a:ea typeface="Century Gothic"/>
                <a:cs typeface="Century Gothic"/>
                <a:sym typeface="Century Gothic"/>
              </a:rPr>
              <a:t>Synonyms: </a:t>
            </a:r>
            <a:r>
              <a:rPr lang="en" sz="2200">
                <a:solidFill>
                  <a:schemeClr val="dk1"/>
                </a:solidFill>
                <a:latin typeface="Century Gothic"/>
                <a:ea typeface="Century Gothic"/>
                <a:cs typeface="Century Gothic"/>
                <a:sym typeface="Century Gothic"/>
              </a:rPr>
              <a:t>ploy, scheme</a:t>
            </a:r>
            <a:endParaRPr sz="2200">
              <a:solidFill>
                <a:schemeClr val="dk1"/>
              </a:solidFill>
              <a:latin typeface="Century Gothic"/>
              <a:ea typeface="Century Gothic"/>
              <a:cs typeface="Century Gothic"/>
              <a:sym typeface="Century Gothic"/>
            </a:endParaRPr>
          </a:p>
          <a:p>
            <a:pPr algn="l" indent="0" lvl="0" marL="0" rtl="0">
              <a:spcBef>
                <a:spcPts val="1200"/>
              </a:spcBef>
              <a:spcAft>
                <a:spcPts val="1200"/>
              </a:spcAft>
              <a:buNone/>
            </a:pPr>
            <a:r>
              <a:rPr b="1" lang="en" sz="2300">
                <a:solidFill>
                  <a:schemeClr val="dk1"/>
                </a:solidFill>
                <a:latin typeface="Century Gothic"/>
                <a:ea typeface="Century Gothic"/>
                <a:cs typeface="Century Gothic"/>
                <a:sym typeface="Century Gothic"/>
              </a:rPr>
              <a:t>Sentence: </a:t>
            </a:r>
            <a:r>
              <a:rPr lang="en" sz="2200">
                <a:solidFill>
                  <a:schemeClr val="dk1"/>
                </a:solidFill>
                <a:latin typeface="Century Gothic"/>
                <a:ea typeface="Century Gothic"/>
                <a:cs typeface="Century Gothic"/>
                <a:sym typeface="Century Gothic"/>
              </a:rPr>
              <a:t>To fool her husband on Valentine’s Day, Kayla planned a clever </a:t>
            </a:r>
            <a:r>
              <a:rPr lang="en" sz="2200" u="sng">
                <a:solidFill>
                  <a:schemeClr val="dk1"/>
                </a:solidFill>
                <a:latin typeface="Century Gothic"/>
                <a:ea typeface="Century Gothic"/>
                <a:cs typeface="Century Gothic"/>
                <a:sym typeface="Century Gothic"/>
              </a:rPr>
              <a:t>ruse</a:t>
            </a:r>
            <a:r>
              <a:rPr lang="en" sz="2200">
                <a:solidFill>
                  <a:schemeClr val="dk1"/>
                </a:solidFill>
                <a:latin typeface="Century Gothic"/>
                <a:ea typeface="Century Gothic"/>
                <a:cs typeface="Century Gothic"/>
                <a:sym typeface="Century Gothic"/>
              </a:rPr>
              <a:t> involving a fake “errand” that secretly led to the </a:t>
            </a:r>
            <a:r>
              <a:rPr lang="en" sz="2200">
                <a:solidFill>
                  <a:schemeClr val="dk1"/>
                </a:solidFill>
                <a:latin typeface="Century Gothic"/>
                <a:ea typeface="Century Gothic"/>
                <a:cs typeface="Century Gothic"/>
                <a:sym typeface="Century Gothic"/>
              </a:rPr>
              <a:t>surprise</a:t>
            </a:r>
            <a:r>
              <a:rPr lang="en" sz="2200">
                <a:solidFill>
                  <a:schemeClr val="dk1"/>
                </a:solidFill>
                <a:latin typeface="Century Gothic"/>
                <a:ea typeface="Century Gothic"/>
                <a:cs typeface="Century Gothic"/>
                <a:sym typeface="Century Gothic"/>
              </a:rPr>
              <a:t>.</a:t>
            </a:r>
            <a:endParaRPr sz="2200">
              <a:solidFill>
                <a:schemeClr val="dk1"/>
              </a:solidFill>
              <a:latin typeface="Century Gothic"/>
              <a:ea typeface="Century Gothic"/>
              <a:cs typeface="Century Gothic"/>
              <a:sym typeface="Century Gothic"/>
            </a:endParaRPr>
          </a:p>
        </p:txBody>
      </p:sp>
      <p:pic>
        <p:nvPicPr>
          <p:cNvPr id="104" name="Google Shape;104;p20" title="Shutterstock_2457013313.png"/>
          <p:cNvPicPr preferRelativeResize="0"/>
          <p:nvPr/>
        </p:nvPicPr>
        <p:blipFill rotWithShape="1">
          <a:blip r:embed="rId3">
            <a:alphaModFix/>
          </a:blip>
          <a:stretch/>
        </p:blipFill>
        <p:spPr>
          <a:xfrm>
            <a:off x="6118700" y="642050"/>
            <a:ext cx="2509725" cy="3709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304350"/>
            <a:ext cx="8520600" cy="11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5000">
                <a:latin typeface="Century Gothic"/>
                <a:ea typeface="Century Gothic"/>
                <a:cs typeface="Century Gothic"/>
                <a:sym typeface="Century Gothic"/>
              </a:rPr>
              <a:t>reel</a:t>
            </a:r>
            <a:endParaRPr b="1" sz="5000">
              <a:latin typeface="Century Gothic"/>
              <a:ea typeface="Century Gothic"/>
              <a:cs typeface="Century Gothic"/>
              <a:sym typeface="Century Gothic"/>
            </a:endParaRPr>
          </a:p>
        </p:txBody>
      </p:sp>
      <p:sp>
        <p:nvSpPr>
          <p:cNvPr id="110" name="Google Shape;110;p21"/>
          <p:cNvSpPr txBox="1"/>
          <p:nvPr>
            <p:ph idx="1" type="body"/>
          </p:nvPr>
        </p:nvSpPr>
        <p:spPr>
          <a:xfrm>
            <a:off x="311700" y="1152475"/>
            <a:ext cx="59820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sz="2100">
                <a:solidFill>
                  <a:schemeClr val="dk1"/>
                </a:solidFill>
                <a:latin typeface="Century Gothic"/>
                <a:ea typeface="Century Gothic"/>
                <a:cs typeface="Century Gothic"/>
                <a:sym typeface="Century Gothic"/>
              </a:rPr>
              <a:t>Part of Speech: </a:t>
            </a:r>
            <a:r>
              <a:rPr lang="en" sz="2100">
                <a:solidFill>
                  <a:schemeClr val="dk1"/>
                </a:solidFill>
                <a:latin typeface="Century Gothic"/>
                <a:ea typeface="Century Gothic"/>
                <a:cs typeface="Century Gothic"/>
                <a:sym typeface="Century Gothic"/>
              </a:rPr>
              <a:t>verb</a:t>
            </a:r>
            <a:endParaRPr sz="2100">
              <a:solidFill>
                <a:schemeClr val="dk1"/>
              </a:solidFill>
              <a:latin typeface="Century Gothic"/>
              <a:ea typeface="Century Gothic"/>
              <a:cs typeface="Century Gothic"/>
              <a:sym typeface="Century Gothic"/>
            </a:endParaRPr>
          </a:p>
          <a:p>
            <a:pPr indent="0" lvl="0" marL="0" rtl="0" algn="l">
              <a:spcBef>
                <a:spcPts val="1200"/>
              </a:spcBef>
              <a:spcAft>
                <a:spcPts val="0"/>
              </a:spcAft>
              <a:buClr>
                <a:schemeClr val="dk1"/>
              </a:buClr>
              <a:buSzPts val="1100"/>
              <a:buFont typeface="Arial"/>
              <a:buNone/>
            </a:pPr>
            <a:r>
              <a:rPr b="1" lang="en" sz="2100">
                <a:solidFill>
                  <a:schemeClr val="dk1"/>
                </a:solidFill>
                <a:latin typeface="Century Gothic"/>
                <a:ea typeface="Century Gothic"/>
                <a:cs typeface="Century Gothic"/>
                <a:sym typeface="Century Gothic"/>
              </a:rPr>
              <a:t>Definition:</a:t>
            </a:r>
            <a:r>
              <a:rPr lang="en" sz="2100">
                <a:solidFill>
                  <a:schemeClr val="dk1"/>
                </a:solidFill>
                <a:latin typeface="Century Gothic"/>
                <a:ea typeface="Century Gothic"/>
                <a:cs typeface="Century Gothic"/>
                <a:sym typeface="Century Gothic"/>
              </a:rPr>
              <a:t> To stagger, lose balance, or move unsteadily as if about to fall</a:t>
            </a:r>
            <a:endParaRPr sz="2100">
              <a:solidFill>
                <a:schemeClr val="dk1"/>
              </a:solidFill>
              <a:latin typeface="Century Gothic"/>
              <a:ea typeface="Century Gothic"/>
              <a:cs typeface="Century Gothic"/>
              <a:sym typeface="Century Gothic"/>
            </a:endParaRPr>
          </a:p>
          <a:p>
            <a:pPr indent="0" lvl="0" marL="0" rtl="0" algn="l">
              <a:spcBef>
                <a:spcPts val="1200"/>
              </a:spcBef>
              <a:spcAft>
                <a:spcPts val="0"/>
              </a:spcAft>
              <a:buNone/>
            </a:pPr>
            <a:r>
              <a:rPr b="1" lang="en" sz="2100">
                <a:solidFill>
                  <a:schemeClr val="dk1"/>
                </a:solidFill>
                <a:latin typeface="Century Gothic"/>
                <a:ea typeface="Century Gothic"/>
                <a:cs typeface="Century Gothic"/>
                <a:sym typeface="Century Gothic"/>
              </a:rPr>
              <a:t>Synonyms: </a:t>
            </a:r>
            <a:r>
              <a:rPr lang="en" sz="2100">
                <a:solidFill>
                  <a:schemeClr val="dk1"/>
                </a:solidFill>
                <a:latin typeface="Century Gothic"/>
                <a:ea typeface="Century Gothic"/>
                <a:cs typeface="Century Gothic"/>
                <a:sym typeface="Century Gothic"/>
              </a:rPr>
              <a:t>wobble, falter</a:t>
            </a:r>
            <a:endParaRPr sz="2100">
              <a:solidFill>
                <a:schemeClr val="dk1"/>
              </a:solidFill>
              <a:latin typeface="Century Gothic"/>
              <a:ea typeface="Century Gothic"/>
              <a:cs typeface="Century Gothic"/>
              <a:sym typeface="Century Gothic"/>
            </a:endParaRPr>
          </a:p>
          <a:p>
            <a:pPr indent="0" lvl="0" marL="0" rtl="0" algn="l">
              <a:spcBef>
                <a:spcPts val="1200"/>
              </a:spcBef>
              <a:spcAft>
                <a:spcPts val="1200"/>
              </a:spcAft>
              <a:buNone/>
            </a:pPr>
            <a:r>
              <a:rPr b="1" lang="en" sz="2200">
                <a:solidFill>
                  <a:schemeClr val="dk1"/>
                </a:solidFill>
                <a:latin typeface="Century Gothic"/>
                <a:ea typeface="Century Gothic"/>
                <a:cs typeface="Century Gothic"/>
                <a:sym typeface="Century Gothic"/>
              </a:rPr>
              <a:t>Sentence: </a:t>
            </a:r>
            <a:r>
              <a:rPr lang="en" sz="2100">
                <a:solidFill>
                  <a:schemeClr val="dk1"/>
                </a:solidFill>
                <a:latin typeface="Century Gothic"/>
                <a:ea typeface="Century Gothic"/>
                <a:cs typeface="Century Gothic"/>
                <a:sym typeface="Century Gothic"/>
              </a:rPr>
              <a:t>Jason felt himself </a:t>
            </a:r>
            <a:r>
              <a:rPr lang="en" sz="2100" u="sng">
                <a:solidFill>
                  <a:schemeClr val="dk1"/>
                </a:solidFill>
                <a:latin typeface="Century Gothic"/>
                <a:ea typeface="Century Gothic"/>
                <a:cs typeface="Century Gothic"/>
                <a:sym typeface="Century Gothic"/>
              </a:rPr>
              <a:t>reel</a:t>
            </a:r>
            <a:r>
              <a:rPr lang="en" sz="2100">
                <a:solidFill>
                  <a:schemeClr val="dk1"/>
                </a:solidFill>
                <a:latin typeface="Century Gothic"/>
                <a:ea typeface="Century Gothic"/>
                <a:cs typeface="Century Gothic"/>
                <a:sym typeface="Century Gothic"/>
              </a:rPr>
              <a:t> after spinning around too quickly playing with his children.</a:t>
            </a:r>
            <a:endParaRPr sz="2100">
              <a:solidFill>
                <a:schemeClr val="dk1"/>
              </a:solidFill>
              <a:latin typeface="Century Gothic"/>
              <a:ea typeface="Century Gothic"/>
              <a:cs typeface="Century Gothic"/>
              <a:sym typeface="Century Gothic"/>
            </a:endParaRPr>
          </a:p>
        </p:txBody>
      </p:sp>
      <p:pic>
        <p:nvPicPr>
          <p:cNvPr id="111" name="Google Shape;111;p21" title="Shutterstock_2691575795.png"/>
          <p:cNvPicPr preferRelativeResize="0"/>
          <p:nvPr/>
        </p:nvPicPr>
        <p:blipFill>
          <a:blip r:embed="rId3">
            <a:alphaModFix/>
          </a:blip>
          <a:stretch>
            <a:fillRect/>
          </a:stretch>
        </p:blipFill>
        <p:spPr>
          <a:xfrm>
            <a:off x="6248600" y="807400"/>
            <a:ext cx="2734000" cy="391414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1578943</vt:lpwstr>
  </property>
  <property fmtid="{D5CDD505-2E9C-101B-9397-08002B2CF9AE}" name="NXPowerLiteSettings" pid="3">
    <vt:lpwstr>E700052003A000</vt:lpwstr>
  </property>
  <property fmtid="{D5CDD505-2E9C-101B-9397-08002B2CF9AE}" name="NXPowerLiteVersion" pid="4">
    <vt:lpwstr>D9.1.7</vt:lpwstr>
  </property>
</Properties>
</file>